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8" r:id="rId3"/>
    <p:sldId id="262" r:id="rId4"/>
    <p:sldId id="265" r:id="rId5"/>
    <p:sldId id="266" r:id="rId6"/>
    <p:sldId id="267" r:id="rId7"/>
    <p:sldId id="268" r:id="rId8"/>
    <p:sldId id="269" r:id="rId9"/>
    <p:sldId id="270" r:id="rId10"/>
    <p:sldId id="259" r:id="rId11"/>
    <p:sldId id="260" r:id="rId12"/>
    <p:sldId id="261" r:id="rId13"/>
    <p:sldId id="257" r:id="rId14"/>
    <p:sldId id="26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2353CF-92F0-4CC0-8886-20C4737F62F2}" type="datetimeFigureOut">
              <a:rPr lang="en-US" smtClean="0"/>
              <a:pPr/>
              <a:t>11/29/2011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5F9057-85E9-40AD-BF72-9F59FB4EA3C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5F9057-85E9-40AD-BF72-9F59FB4EA3C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583537-4BE2-436E-9E7E-4CFD8D3EC5D9}" type="datetimeFigureOut">
              <a:rPr lang="en-US" smtClean="0"/>
              <a:pPr/>
              <a:t>11/29/2011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78294D-98EF-46A5-9D35-C171FAD8617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583537-4BE2-436E-9E7E-4CFD8D3EC5D9}" type="datetimeFigureOut">
              <a:rPr lang="en-US" smtClean="0"/>
              <a:pPr/>
              <a:t>11/29/2011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78294D-98EF-46A5-9D35-C171FAD8617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readwritethink.org/files/resources/interactives/storymap/"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7000" b="-2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447800"/>
            <a:ext cx="7772400" cy="1470025"/>
          </a:xfrm>
        </p:spPr>
        <p:txBody>
          <a:bodyPr>
            <a:normAutofit fontScale="90000"/>
          </a:bodyPr>
          <a:lstStyle/>
          <a:p>
            <a:r>
              <a:rPr lang="en-US" b="1" dirty="0">
                <a:solidFill>
                  <a:schemeClr val="bg1">
                    <a:lumMod val="95000"/>
                  </a:schemeClr>
                </a:solidFill>
              </a:rPr>
              <a:t>Project 3: </a:t>
            </a:r>
            <a:r>
              <a:rPr lang="en-US" b="1" dirty="0" smtClean="0">
                <a:solidFill>
                  <a:schemeClr val="bg1">
                    <a:lumMod val="95000"/>
                  </a:schemeClr>
                </a:solidFill>
              </a:rPr>
              <a:t/>
            </a:r>
            <a:br>
              <a:rPr lang="en-US" b="1" dirty="0" smtClean="0">
                <a:solidFill>
                  <a:schemeClr val="bg1">
                    <a:lumMod val="95000"/>
                  </a:schemeClr>
                </a:solidFill>
              </a:rPr>
            </a:br>
            <a:r>
              <a:rPr lang="en-US" b="1" dirty="0" smtClean="0">
                <a:solidFill>
                  <a:schemeClr val="bg1">
                    <a:lumMod val="95000"/>
                  </a:schemeClr>
                </a:solidFill>
              </a:rPr>
              <a:t> </a:t>
            </a:r>
            <a:r>
              <a:rPr lang="en-US" b="1" dirty="0">
                <a:solidFill>
                  <a:schemeClr val="bg1">
                    <a:lumMod val="95000"/>
                  </a:schemeClr>
                </a:solidFill>
              </a:rPr>
              <a:t>Author’s Chair</a:t>
            </a:r>
            <a:r>
              <a:rPr lang="en-US" dirty="0"/>
              <a:t/>
            </a:r>
            <a:br>
              <a:rPr lang="en-US" dirty="0"/>
            </a:br>
            <a:endParaRPr lang="en-US" dirty="0"/>
          </a:p>
        </p:txBody>
      </p:sp>
      <p:sp>
        <p:nvSpPr>
          <p:cNvPr id="3" name="Subtitle 2"/>
          <p:cNvSpPr>
            <a:spLocks noGrp="1"/>
          </p:cNvSpPr>
          <p:nvPr>
            <p:ph type="subTitle" idx="1"/>
          </p:nvPr>
        </p:nvSpPr>
        <p:spPr>
          <a:xfrm>
            <a:off x="2438400" y="2895600"/>
            <a:ext cx="6400800" cy="1752600"/>
          </a:xfrm>
        </p:spPr>
        <p:txBody>
          <a:bodyPr/>
          <a:lstStyle/>
          <a:p>
            <a:r>
              <a:rPr lang="en-US" dirty="0" smtClean="0">
                <a:solidFill>
                  <a:schemeClr val="bg1">
                    <a:lumMod val="95000"/>
                  </a:schemeClr>
                </a:solidFill>
              </a:rPr>
              <a:t>Under the Blood-Red Sun</a:t>
            </a:r>
          </a:p>
          <a:p>
            <a:r>
              <a:rPr lang="en-US" i="1" dirty="0" smtClean="0">
                <a:solidFill>
                  <a:schemeClr val="bg1">
                    <a:lumMod val="95000"/>
                  </a:schemeClr>
                </a:solidFill>
              </a:rPr>
              <a:t>Author: </a:t>
            </a:r>
            <a:r>
              <a:rPr lang="en-US" dirty="0" smtClean="0">
                <a:solidFill>
                  <a:schemeClr val="bg1">
                    <a:lumMod val="95000"/>
                  </a:schemeClr>
                </a:solidFill>
              </a:rPr>
              <a:t>Graham Salisbury</a:t>
            </a:r>
            <a:endParaRPr lang="en-US" i="1" dirty="0">
              <a:solidFill>
                <a:schemeClr val="bg1">
                  <a:lumMod val="9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1470025"/>
          </a:xfrm>
        </p:spPr>
        <p:txBody>
          <a:bodyPr/>
          <a:lstStyle/>
          <a:p>
            <a:r>
              <a:rPr lang="en-US" dirty="0" smtClean="0"/>
              <a:t>Instructional Strategy 1</a:t>
            </a:r>
            <a:r>
              <a:rPr lang="en-US" dirty="0"/>
              <a:t/>
            </a:r>
            <a:br>
              <a:rPr lang="en-US" dirty="0"/>
            </a:br>
            <a:endParaRPr lang="en-US" dirty="0"/>
          </a:p>
        </p:txBody>
      </p:sp>
      <p:sp>
        <p:nvSpPr>
          <p:cNvPr id="3" name="Subtitle 2"/>
          <p:cNvSpPr>
            <a:spLocks noGrp="1"/>
          </p:cNvSpPr>
          <p:nvPr>
            <p:ph type="subTitle" idx="1"/>
          </p:nvPr>
        </p:nvSpPr>
        <p:spPr>
          <a:xfrm>
            <a:off x="838200" y="3276600"/>
            <a:ext cx="7239000" cy="3581400"/>
          </a:xfrm>
        </p:spPr>
        <p:txBody>
          <a:bodyPr>
            <a:normAutofit fontScale="62500" lnSpcReduction="20000"/>
          </a:bodyPr>
          <a:lstStyle/>
          <a:p>
            <a:r>
              <a:rPr lang="en-US" i="1" u="sng" dirty="0" smtClean="0">
                <a:solidFill>
                  <a:schemeClr val="tx1"/>
                </a:solidFill>
                <a:latin typeface="Times New Roman" pitchFamily="18" charset="0"/>
                <a:cs typeface="Times New Roman" pitchFamily="18" charset="0"/>
              </a:rPr>
              <a:t>Story Mapping</a:t>
            </a:r>
          </a:p>
          <a:p>
            <a:pPr algn="l">
              <a:buFont typeface="Arial" pitchFamily="34" charset="0"/>
              <a:buChar char="•"/>
            </a:pPr>
            <a:r>
              <a:rPr lang="en-US" i="1" dirty="0" smtClean="0">
                <a:solidFill>
                  <a:schemeClr val="tx1"/>
                </a:solidFill>
                <a:latin typeface="Times New Roman" pitchFamily="18" charset="0"/>
                <a:cs typeface="Times New Roman" pitchFamily="18" charset="0"/>
              </a:rPr>
              <a:t>Using this instructional strategy the students will be able to see how Japanese civilians were affected by Japanese Imperialistic expansion overseas. </a:t>
            </a:r>
          </a:p>
          <a:p>
            <a:pPr algn="l">
              <a:buFont typeface="Arial" pitchFamily="34" charset="0"/>
              <a:buChar char="•"/>
            </a:pPr>
            <a:r>
              <a:rPr lang="en-US" i="1" dirty="0" smtClean="0">
                <a:solidFill>
                  <a:schemeClr val="tx1"/>
                </a:solidFill>
                <a:latin typeface="Times New Roman" pitchFamily="18" charset="0"/>
                <a:cs typeface="Times New Roman" pitchFamily="18" charset="0"/>
              </a:rPr>
              <a:t>Students will achieve this goal by:</a:t>
            </a:r>
          </a:p>
          <a:p>
            <a:pPr lvl="1" algn="l">
              <a:buFont typeface="Arial" pitchFamily="34" charset="0"/>
              <a:buChar char="•"/>
            </a:pPr>
            <a:r>
              <a:rPr lang="en-US" i="1" dirty="0" smtClean="0">
                <a:solidFill>
                  <a:schemeClr val="tx1"/>
                </a:solidFill>
                <a:latin typeface="Times New Roman" pitchFamily="18" charset="0"/>
                <a:cs typeface="Times New Roman" pitchFamily="18" charset="0"/>
              </a:rPr>
              <a:t> Relate to and, empathizing with, the characters.</a:t>
            </a:r>
          </a:p>
          <a:p>
            <a:pPr lvl="1" algn="l">
              <a:buFont typeface="Arial" pitchFamily="34" charset="0"/>
              <a:buChar char="•"/>
            </a:pPr>
            <a:r>
              <a:rPr lang="en-US" i="1" dirty="0" smtClean="0">
                <a:solidFill>
                  <a:schemeClr val="tx1"/>
                </a:solidFill>
                <a:latin typeface="Times New Roman" pitchFamily="18" charset="0"/>
                <a:cs typeface="Times New Roman" pitchFamily="18" charset="0"/>
              </a:rPr>
              <a:t>Follow the events leading to the conflict</a:t>
            </a:r>
          </a:p>
          <a:p>
            <a:pPr lvl="2" algn="l">
              <a:buFont typeface="Arial" pitchFamily="34" charset="0"/>
              <a:buChar char="•"/>
            </a:pPr>
            <a:r>
              <a:rPr lang="en-US" i="1" dirty="0" smtClean="0">
                <a:solidFill>
                  <a:schemeClr val="tx1"/>
                </a:solidFill>
                <a:latin typeface="Times New Roman" pitchFamily="18" charset="0"/>
                <a:cs typeface="Times New Roman" pitchFamily="18" charset="0"/>
              </a:rPr>
              <a:t>Tied in with prior knowledge </a:t>
            </a:r>
          </a:p>
          <a:p>
            <a:pPr lvl="1" algn="l">
              <a:buFont typeface="Arial" pitchFamily="34" charset="0"/>
              <a:buChar char="•"/>
            </a:pPr>
            <a:r>
              <a:rPr lang="en-US" i="1" dirty="0" smtClean="0">
                <a:solidFill>
                  <a:schemeClr val="tx1"/>
                </a:solidFill>
                <a:latin typeface="Times New Roman" pitchFamily="18" charset="0"/>
                <a:cs typeface="Times New Roman" pitchFamily="18" charset="0"/>
              </a:rPr>
              <a:t>Develop a sense of setting for the era</a:t>
            </a:r>
          </a:p>
          <a:p>
            <a:pPr lvl="1" algn="l">
              <a:buFont typeface="Arial" pitchFamily="34" charset="0"/>
              <a:buChar char="•"/>
            </a:pPr>
            <a:r>
              <a:rPr lang="en-US" i="1" dirty="0" smtClean="0">
                <a:solidFill>
                  <a:schemeClr val="tx1"/>
                </a:solidFill>
                <a:latin typeface="Times New Roman" pitchFamily="18" charset="0"/>
                <a:cs typeface="Times New Roman" pitchFamily="18" charset="0"/>
              </a:rPr>
              <a:t>Then hypothesize  how the end of the war would affect the characters in the story.</a:t>
            </a:r>
          </a:p>
          <a:p>
            <a:pPr algn="l">
              <a:buFont typeface="Arial" pitchFamily="34" charset="0"/>
              <a:buChar char="•"/>
            </a:pPr>
            <a:r>
              <a:rPr lang="en-US" i="1" dirty="0" smtClean="0">
                <a:solidFill>
                  <a:schemeClr val="tx1"/>
                </a:solidFill>
                <a:latin typeface="Times New Roman" pitchFamily="18" charset="0"/>
                <a:cs typeface="Times New Roman" pitchFamily="18" charset="0"/>
              </a:rPr>
              <a:t>Example:</a:t>
            </a:r>
          </a:p>
          <a:p>
            <a:pPr lvl="1" algn="l">
              <a:buFont typeface="Arial" pitchFamily="34" charset="0"/>
              <a:buChar char="•"/>
            </a:pPr>
            <a:r>
              <a:rPr lang="en-US" i="1" dirty="0" smtClean="0">
                <a:solidFill>
                  <a:schemeClr val="tx1"/>
                </a:solidFill>
                <a:latin typeface="Times New Roman" pitchFamily="18" charset="0"/>
                <a:cs typeface="Times New Roman" pitchFamily="18" charset="0"/>
                <a:hlinkClick r:id="rId3"/>
              </a:rPr>
              <a:t>http://www.readwritethink.org/files/resources/interactives/storymap/</a:t>
            </a:r>
            <a:endParaRPr lang="en-US" i="1" dirty="0" smtClean="0">
              <a:solidFill>
                <a:schemeClr val="tx1"/>
              </a:solidFill>
              <a:latin typeface="Times New Roman" pitchFamily="18" charset="0"/>
              <a:cs typeface="Times New Roman" pitchFamily="18" charset="0"/>
            </a:endParaRPr>
          </a:p>
          <a:p>
            <a:pPr algn="l"/>
            <a:endParaRPr lang="en-US" i="1" dirty="0">
              <a:solidFill>
                <a:schemeClr val="tx1"/>
              </a:solidFill>
              <a:latin typeface="Times New Roman" pitchFamily="18" charset="0"/>
              <a:cs typeface="Times New Roman" pitchFamily="18" charset="0"/>
            </a:endParaRPr>
          </a:p>
        </p:txBody>
      </p:sp>
      <p:pic>
        <p:nvPicPr>
          <p:cNvPr id="4" name="Picture 3" descr="Example Story Mapping.jpg"/>
          <p:cNvPicPr>
            <a:picLocks noChangeAspect="1"/>
          </p:cNvPicPr>
          <p:nvPr/>
        </p:nvPicPr>
        <p:blipFill>
          <a:blip r:embed="rId4" cstate="print"/>
          <a:stretch>
            <a:fillRect/>
          </a:stretch>
        </p:blipFill>
        <p:spPr>
          <a:xfrm>
            <a:off x="2667000" y="1219200"/>
            <a:ext cx="3671888" cy="21096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2000"/>
                                        <p:tgtEl>
                                          <p:spTgt spid="3">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2000"/>
                                        <p:tgtEl>
                                          <p:spTgt spid="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2000"/>
                                        <p:tgtEl>
                                          <p:spTgt spid="3">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2000"/>
                                        <p:tgtEl>
                                          <p:spTgt spid="3">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20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fade">
                                      <p:cBhvr>
                                        <p:cTn id="40" dur="2000"/>
                                        <p:tgtEl>
                                          <p:spTgt spid="3">
                                            <p:txEl>
                                              <p:pRg st="8" end="8"/>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2000"/>
                                        <p:tgtEl>
                                          <p:spTgt spid="3">
                                            <p:txEl>
                                              <p:pRg st="9" end="9"/>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p>
            <a:r>
              <a:rPr lang="en-US" dirty="0" smtClean="0"/>
              <a:t>Instructional Strategy 2</a:t>
            </a:r>
            <a:r>
              <a:rPr lang="en-US" dirty="0"/>
              <a:t/>
            </a:r>
            <a:br>
              <a:rPr lang="en-US" dirty="0"/>
            </a:br>
            <a:endParaRPr lang="en-US" dirty="0"/>
          </a:p>
        </p:txBody>
      </p:sp>
      <p:sp>
        <p:nvSpPr>
          <p:cNvPr id="3" name="Subtitle 2"/>
          <p:cNvSpPr>
            <a:spLocks noGrp="1"/>
          </p:cNvSpPr>
          <p:nvPr>
            <p:ph type="subTitle" idx="1"/>
          </p:nvPr>
        </p:nvSpPr>
        <p:spPr>
          <a:xfrm>
            <a:off x="914400" y="3810000"/>
            <a:ext cx="7315200" cy="2743200"/>
          </a:xfrm>
        </p:spPr>
        <p:txBody>
          <a:bodyPr>
            <a:normAutofit fontScale="62500" lnSpcReduction="20000"/>
          </a:bodyPr>
          <a:lstStyle/>
          <a:p>
            <a:endParaRPr lang="en-US" i="1" u="sng" dirty="0">
              <a:solidFill>
                <a:schemeClr val="tx1"/>
              </a:solidFill>
              <a:latin typeface="Times New Roman" pitchFamily="18" charset="0"/>
              <a:cs typeface="Times New Roman" pitchFamily="18" charset="0"/>
            </a:endParaRPr>
          </a:p>
          <a:p>
            <a:endParaRPr lang="en-US" i="1" u="sng" dirty="0" smtClean="0">
              <a:solidFill>
                <a:schemeClr val="tx1"/>
              </a:solidFill>
              <a:latin typeface="Times New Roman" pitchFamily="18" charset="0"/>
              <a:cs typeface="Times New Roman" pitchFamily="18" charset="0"/>
            </a:endParaRPr>
          </a:p>
          <a:p>
            <a:r>
              <a:rPr lang="en-US" i="1" u="sng" dirty="0" smtClean="0">
                <a:solidFill>
                  <a:schemeClr val="tx1"/>
                </a:solidFill>
                <a:latin typeface="Times New Roman" pitchFamily="18" charset="0"/>
                <a:cs typeface="Times New Roman" pitchFamily="18" charset="0"/>
              </a:rPr>
              <a:t>Timeline:</a:t>
            </a:r>
          </a:p>
          <a:p>
            <a:pPr algn="l">
              <a:buFont typeface="Arial" pitchFamily="34" charset="0"/>
              <a:buChar char="•"/>
            </a:pPr>
            <a:r>
              <a:rPr lang="en-US" i="1" dirty="0" smtClean="0">
                <a:solidFill>
                  <a:schemeClr val="tx1"/>
                </a:solidFill>
                <a:latin typeface="Times New Roman" pitchFamily="18" charset="0"/>
                <a:cs typeface="Times New Roman" pitchFamily="18" charset="0"/>
              </a:rPr>
              <a:t>Using this instructional strategy the students will be able to gain perspective of the international scene taking place in correlation with the book.</a:t>
            </a:r>
          </a:p>
          <a:p>
            <a:pPr algn="l">
              <a:buFont typeface="Arial" pitchFamily="34" charset="0"/>
              <a:buChar char="•"/>
            </a:pPr>
            <a:r>
              <a:rPr lang="en-US" i="1" dirty="0" smtClean="0">
                <a:solidFill>
                  <a:schemeClr val="tx1"/>
                </a:solidFill>
                <a:latin typeface="Times New Roman" pitchFamily="18" charset="0"/>
                <a:cs typeface="Times New Roman" pitchFamily="18" charset="0"/>
              </a:rPr>
              <a:t>This will be done by:</a:t>
            </a:r>
          </a:p>
          <a:p>
            <a:pPr lvl="1" algn="l">
              <a:buFont typeface="Arial" pitchFamily="34" charset="0"/>
              <a:buChar char="•"/>
            </a:pPr>
            <a:r>
              <a:rPr lang="en-US" i="1" dirty="0" smtClean="0">
                <a:solidFill>
                  <a:schemeClr val="tx1"/>
                </a:solidFill>
                <a:latin typeface="Times New Roman" pitchFamily="18" charset="0"/>
                <a:cs typeface="Times New Roman" pitchFamily="18" charset="0"/>
              </a:rPr>
              <a:t>Match up events given in the book with events occurring in Korea </a:t>
            </a:r>
          </a:p>
          <a:p>
            <a:pPr lvl="1" algn="l">
              <a:buFont typeface="Arial" pitchFamily="34" charset="0"/>
              <a:buChar char="•"/>
            </a:pPr>
            <a:r>
              <a:rPr lang="en-US" i="1" dirty="0" smtClean="0">
                <a:solidFill>
                  <a:schemeClr val="tx1"/>
                </a:solidFill>
                <a:latin typeface="Times New Roman" pitchFamily="18" charset="0"/>
                <a:cs typeface="Times New Roman" pitchFamily="18" charset="0"/>
              </a:rPr>
              <a:t>Match up events given in the book with events occurring in China. </a:t>
            </a:r>
            <a:endParaRPr lang="en-US" i="1" u="sng" dirty="0">
              <a:solidFill>
                <a:schemeClr val="tx1"/>
              </a:solidFill>
              <a:latin typeface="Times New Roman" pitchFamily="18" charset="0"/>
              <a:cs typeface="Times New Roman" pitchFamily="18" charset="0"/>
            </a:endParaRPr>
          </a:p>
        </p:txBody>
      </p:sp>
      <p:pic>
        <p:nvPicPr>
          <p:cNvPr id="4" name="Picture 3" descr="WWII Timeline.jpg"/>
          <p:cNvPicPr>
            <a:picLocks noChangeAspect="1"/>
          </p:cNvPicPr>
          <p:nvPr/>
        </p:nvPicPr>
        <p:blipFill>
          <a:blip r:embed="rId3" cstate="print"/>
          <a:stretch>
            <a:fillRect/>
          </a:stretch>
        </p:blipFill>
        <p:spPr>
          <a:xfrm>
            <a:off x="2743200" y="1600200"/>
            <a:ext cx="3556000" cy="2667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2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2000"/>
                                        <p:tgtEl>
                                          <p:spTgt spid="3">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20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2000"/>
                                        <p:tgtEl>
                                          <p:spTgt spid="3">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p>
            <a:r>
              <a:rPr lang="en-US" dirty="0" smtClean="0"/>
              <a:t>Instructional Strategy 3</a:t>
            </a:r>
            <a:r>
              <a:rPr lang="en-US" dirty="0"/>
              <a:t/>
            </a:r>
            <a:br>
              <a:rPr lang="en-US" dirty="0"/>
            </a:br>
            <a:endParaRPr lang="en-US" dirty="0"/>
          </a:p>
        </p:txBody>
      </p:sp>
      <p:sp>
        <p:nvSpPr>
          <p:cNvPr id="3" name="Subtitle 2"/>
          <p:cNvSpPr>
            <a:spLocks noGrp="1"/>
          </p:cNvSpPr>
          <p:nvPr>
            <p:ph type="subTitle" idx="1"/>
          </p:nvPr>
        </p:nvSpPr>
        <p:spPr>
          <a:xfrm>
            <a:off x="1295400" y="3886200"/>
            <a:ext cx="6629400" cy="2438400"/>
          </a:xfrm>
        </p:spPr>
        <p:txBody>
          <a:bodyPr>
            <a:normAutofit fontScale="70000" lnSpcReduction="20000"/>
          </a:bodyPr>
          <a:lstStyle/>
          <a:p>
            <a:endParaRPr lang="en-US" i="1" u="sng" dirty="0" smtClean="0">
              <a:solidFill>
                <a:schemeClr val="tx1"/>
              </a:solidFill>
            </a:endParaRPr>
          </a:p>
          <a:p>
            <a:r>
              <a:rPr lang="en-US" i="1" u="sng" dirty="0" smtClean="0">
                <a:solidFill>
                  <a:schemeClr val="tx1"/>
                </a:solidFill>
              </a:rPr>
              <a:t>Hindsight Journal:</a:t>
            </a:r>
          </a:p>
          <a:p>
            <a:pPr algn="l">
              <a:buFont typeface="Arial" pitchFamily="34" charset="0"/>
              <a:buChar char="•"/>
            </a:pPr>
            <a:r>
              <a:rPr lang="en-US" i="1" dirty="0" smtClean="0">
                <a:solidFill>
                  <a:schemeClr val="tx1"/>
                </a:solidFill>
                <a:latin typeface="Times New Roman" pitchFamily="18" charset="0"/>
                <a:cs typeface="Times New Roman" pitchFamily="18" charset="0"/>
              </a:rPr>
              <a:t>Using this instructional strategy the students will be  able to take the role of the characters in the book.</a:t>
            </a:r>
          </a:p>
          <a:p>
            <a:pPr lvl="1" algn="l">
              <a:buFont typeface="Arial" pitchFamily="34" charset="0"/>
              <a:buChar char="•"/>
            </a:pPr>
            <a:r>
              <a:rPr lang="en-US" i="1" dirty="0" smtClean="0">
                <a:solidFill>
                  <a:schemeClr val="tx1"/>
                </a:solidFill>
                <a:latin typeface="Times New Roman" pitchFamily="18" charset="0"/>
                <a:cs typeface="Times New Roman" pitchFamily="18" charset="0"/>
              </a:rPr>
              <a:t>Students will achieve this goal by:</a:t>
            </a:r>
          </a:p>
          <a:p>
            <a:pPr lvl="2" algn="l">
              <a:buFont typeface="Arial" pitchFamily="34" charset="0"/>
              <a:buChar char="•"/>
            </a:pPr>
            <a:r>
              <a:rPr lang="en-US" i="1" dirty="0" smtClean="0">
                <a:solidFill>
                  <a:schemeClr val="tx1"/>
                </a:solidFill>
                <a:latin typeface="Times New Roman" pitchFamily="18" charset="0"/>
                <a:cs typeface="Times New Roman" pitchFamily="18" charset="0"/>
              </a:rPr>
              <a:t>Writing what they would have done different.</a:t>
            </a:r>
          </a:p>
          <a:p>
            <a:pPr lvl="2" algn="l">
              <a:buFont typeface="Arial" pitchFamily="34" charset="0"/>
              <a:buChar char="•"/>
            </a:pPr>
            <a:r>
              <a:rPr lang="en-US" dirty="0" smtClean="0">
                <a:solidFill>
                  <a:schemeClr val="tx1"/>
                </a:solidFill>
                <a:latin typeface="Times New Roman" pitchFamily="18" charset="0"/>
                <a:cs typeface="Times New Roman" pitchFamily="18" charset="0"/>
              </a:rPr>
              <a:t>Write how events may have changed due to their different actions.</a:t>
            </a:r>
          </a:p>
          <a:p>
            <a:endParaRPr lang="en-US" i="1" u="sng" dirty="0">
              <a:solidFill>
                <a:schemeClr val="tx1"/>
              </a:solidFill>
            </a:endParaRPr>
          </a:p>
        </p:txBody>
      </p:sp>
      <p:pic>
        <p:nvPicPr>
          <p:cNvPr id="5" name="Picture 4" descr="photobucket-captainhindsight.png"/>
          <p:cNvPicPr>
            <a:picLocks noChangeAspect="1"/>
          </p:cNvPicPr>
          <p:nvPr/>
        </p:nvPicPr>
        <p:blipFill>
          <a:blip r:embed="rId3" cstate="print"/>
          <a:stretch>
            <a:fillRect/>
          </a:stretch>
        </p:blipFill>
        <p:spPr>
          <a:xfrm>
            <a:off x="2514600" y="1371600"/>
            <a:ext cx="4024704" cy="27947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0"/>
            <a:ext cx="7772400" cy="1470025"/>
          </a:xfrm>
        </p:spPr>
        <p:txBody>
          <a:bodyPr/>
          <a:lstStyle/>
          <a:p>
            <a:r>
              <a:rPr lang="en-US" dirty="0" smtClean="0">
                <a:latin typeface="Times New Roman" pitchFamily="18" charset="0"/>
                <a:cs typeface="Times New Roman" pitchFamily="18" charset="0"/>
              </a:rPr>
              <a:t>Bibliography :</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2895600"/>
            <a:ext cx="6400800" cy="1752600"/>
          </a:xfrm>
        </p:spPr>
        <p:txBody>
          <a:bodyPr>
            <a:normAutofit fontScale="92500" lnSpcReduction="10000"/>
          </a:bodyPr>
          <a:lstStyle/>
          <a:p>
            <a:pPr algn="l"/>
            <a:r>
              <a:rPr lang="en-US" dirty="0" smtClean="0">
                <a:solidFill>
                  <a:schemeClr val="tx1"/>
                </a:solidFill>
                <a:latin typeface="Times New Roman" pitchFamily="18" charset="0"/>
                <a:cs typeface="Times New Roman" pitchFamily="18" charset="0"/>
              </a:rPr>
              <a:t>Salisbury, Graham. </a:t>
            </a:r>
            <a:r>
              <a:rPr lang="en-US" i="1" dirty="0" smtClean="0">
                <a:solidFill>
                  <a:schemeClr val="tx1"/>
                </a:solidFill>
                <a:latin typeface="Times New Roman" pitchFamily="18" charset="0"/>
                <a:cs typeface="Times New Roman" pitchFamily="18" charset="0"/>
              </a:rPr>
              <a:t>Under the blood-red 	sun</a:t>
            </a:r>
            <a:r>
              <a:rPr lang="en-US" dirty="0" smtClean="0">
                <a:solidFill>
                  <a:schemeClr val="tx1"/>
                </a:solidFill>
                <a:latin typeface="Times New Roman" pitchFamily="18" charset="0"/>
                <a:cs typeface="Times New Roman" pitchFamily="18" charset="0"/>
              </a:rPr>
              <a:t>. New York: Bantam 	Doubleday Dell Books for Young 	Readers, 19951994. Print. </a:t>
            </a:r>
            <a:endParaRPr lang="en-US"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0"/>
            <a:ext cx="7772400" cy="1470025"/>
          </a:xfrm>
        </p:spPr>
        <p:txBody>
          <a:bodyPr/>
          <a:lstStyle/>
          <a:p>
            <a:r>
              <a:rPr lang="en-US" dirty="0" smtClean="0">
                <a:latin typeface="Times New Roman" pitchFamily="18" charset="0"/>
                <a:cs typeface="Times New Roman" pitchFamily="18" charset="0"/>
              </a:rPr>
              <a:t>Additional Reference Material :</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2895600"/>
            <a:ext cx="6400800" cy="1752600"/>
          </a:xfrm>
        </p:spPr>
        <p:txBody>
          <a:bodyPr>
            <a:normAutofit fontScale="55000" lnSpcReduction="20000"/>
          </a:bodyPr>
          <a:lstStyle/>
          <a:p>
            <a:pPr algn="l"/>
            <a:r>
              <a:rPr lang="en-US" dirty="0" smtClean="0">
                <a:solidFill>
                  <a:schemeClr val="tx1"/>
                </a:solidFill>
                <a:latin typeface="Times New Roman" pitchFamily="18" charset="0"/>
                <a:cs typeface="Times New Roman" pitchFamily="18" charset="0"/>
              </a:rPr>
              <a:t>" Graham Salisbury (1944–) Biography - Personal, Addresses,   	Career, Member, Honors Awards, Writings, Adaptations, 	Work in Progress, Sidelights - Review, Books, Book, and 	Island - </a:t>
            </a:r>
            <a:r>
              <a:rPr lang="en-US" dirty="0" err="1" smtClean="0">
                <a:solidFill>
                  <a:schemeClr val="tx1"/>
                </a:solidFill>
                <a:latin typeface="Times New Roman" pitchFamily="18" charset="0"/>
                <a:cs typeface="Times New Roman" pitchFamily="18" charset="0"/>
              </a:rPr>
              <a:t>JRank</a:t>
            </a:r>
            <a:r>
              <a:rPr lang="en-US" dirty="0" smtClean="0">
                <a:solidFill>
                  <a:schemeClr val="tx1"/>
                </a:solidFill>
                <a:latin typeface="Times New Roman" pitchFamily="18" charset="0"/>
                <a:cs typeface="Times New Roman" pitchFamily="18" charset="0"/>
              </a:rPr>
              <a:t> Articles ." </a:t>
            </a:r>
            <a:r>
              <a:rPr lang="en-US" i="1" dirty="0" smtClean="0">
                <a:solidFill>
                  <a:schemeClr val="tx1"/>
                </a:solidFill>
                <a:latin typeface="Times New Roman" pitchFamily="18" charset="0"/>
                <a:cs typeface="Times New Roman" pitchFamily="18" charset="0"/>
              </a:rPr>
              <a:t>Brief Biographies - </a:t>
            </a:r>
            <a:r>
              <a:rPr lang="en-US" i="1" dirty="0" err="1" smtClean="0">
                <a:solidFill>
                  <a:schemeClr val="tx1"/>
                </a:solidFill>
                <a:latin typeface="Times New Roman" pitchFamily="18" charset="0"/>
                <a:cs typeface="Times New Roman" pitchFamily="18" charset="0"/>
              </a:rPr>
              <a:t>JRank</a:t>
            </a:r>
            <a:r>
              <a:rPr lang="en-US" i="1" dirty="0" smtClean="0">
                <a:solidFill>
                  <a:schemeClr val="tx1"/>
                </a:solidFill>
                <a:latin typeface="Times New Roman" pitchFamily="18" charset="0"/>
                <a:cs typeface="Times New Roman" pitchFamily="18" charset="0"/>
              </a:rPr>
              <a:t> 	Articles </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N.p</a:t>
            </a:r>
            <a:r>
              <a:rPr lang="en-US" dirty="0" smtClean="0">
                <a:solidFill>
                  <a:schemeClr val="tx1"/>
                </a:solidFill>
                <a:latin typeface="Times New Roman" pitchFamily="18" charset="0"/>
                <a:cs typeface="Times New Roman" pitchFamily="18" charset="0"/>
              </a:rPr>
              <a:t>., </a:t>
            </a:r>
            <a:r>
              <a:rPr lang="en-US" dirty="0" err="1" smtClean="0">
                <a:solidFill>
                  <a:schemeClr val="tx1"/>
                </a:solidFill>
                <a:latin typeface="Times New Roman" pitchFamily="18" charset="0"/>
                <a:cs typeface="Times New Roman" pitchFamily="18" charset="0"/>
              </a:rPr>
              <a:t>n.d</a:t>
            </a:r>
            <a:r>
              <a:rPr lang="en-US" dirty="0" smtClean="0">
                <a:solidFill>
                  <a:schemeClr val="tx1"/>
                </a:solidFill>
                <a:latin typeface="Times New Roman" pitchFamily="18" charset="0"/>
                <a:cs typeface="Times New Roman" pitchFamily="18" charset="0"/>
              </a:rPr>
              <a:t>. Web. 27 Nov. 2011. 	&lt;http://biography.jrank.org/pages/1686/Salisbury-	Graham-1944.html</a:t>
            </a:r>
            <a:r>
              <a:rPr lang="en-US" dirty="0" smtClean="0"/>
              <a:t>&gt;</a:t>
            </a:r>
            <a:r>
              <a:rPr lang="en-US" dirty="0" smtClean="0">
                <a:solidFill>
                  <a:schemeClr val="tx1"/>
                </a:solidFill>
                <a:latin typeface="Times New Roman" pitchFamily="18" charset="0"/>
                <a:cs typeface="Times New Roman" pitchFamily="18" charset="0"/>
              </a:rPr>
              <a:t>. </a:t>
            </a:r>
            <a:endParaRPr lang="en-US"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p>
            <a:r>
              <a:rPr lang="en-US" b="1" dirty="0" smtClean="0"/>
              <a:t>Overview</a:t>
            </a:r>
            <a:r>
              <a:rPr lang="en-US" dirty="0"/>
              <a:t/>
            </a:r>
            <a:br>
              <a:rPr lang="en-US" dirty="0"/>
            </a:br>
            <a:endParaRPr lang="en-US" dirty="0"/>
          </a:p>
        </p:txBody>
      </p:sp>
      <p:sp>
        <p:nvSpPr>
          <p:cNvPr id="3" name="Subtitle 2"/>
          <p:cNvSpPr>
            <a:spLocks noGrp="1"/>
          </p:cNvSpPr>
          <p:nvPr>
            <p:ph type="subTitle" idx="1"/>
          </p:nvPr>
        </p:nvSpPr>
        <p:spPr>
          <a:xfrm>
            <a:off x="990600" y="3276600"/>
            <a:ext cx="7239000" cy="3276600"/>
          </a:xfrm>
        </p:spPr>
        <p:txBody>
          <a:bodyPr>
            <a:normAutofit fontScale="92500" lnSpcReduction="20000"/>
          </a:bodyPr>
          <a:lstStyle/>
          <a:p>
            <a:r>
              <a:rPr lang="en-US" dirty="0" smtClean="0">
                <a:solidFill>
                  <a:schemeClr val="tx1"/>
                </a:solidFill>
              </a:rPr>
              <a:t>The book, </a:t>
            </a:r>
            <a:r>
              <a:rPr lang="en-US" i="1" u="sng" dirty="0" smtClean="0">
                <a:solidFill>
                  <a:schemeClr val="tx1"/>
                </a:solidFill>
              </a:rPr>
              <a:t>Under the Blood-Red Sun</a:t>
            </a:r>
            <a:r>
              <a:rPr lang="en-US" dirty="0" smtClean="0">
                <a:solidFill>
                  <a:schemeClr val="tx1"/>
                </a:solidFill>
              </a:rPr>
              <a:t>, tells the story of how American’s and Japanese civilian immigrants are affected by the Japanese attack on Pearl Harbor. This ties in with the unit “Japanese Imperialism” by addressing the different perspectives from various people during the years of</a:t>
            </a:r>
          </a:p>
          <a:p>
            <a:r>
              <a:rPr lang="en-US" dirty="0" smtClean="0">
                <a:solidFill>
                  <a:schemeClr val="tx1"/>
                </a:solidFill>
              </a:rPr>
              <a:t> Japanese Imperialism. </a:t>
            </a:r>
            <a:endParaRPr lang="en-US" dirty="0">
              <a:solidFill>
                <a:schemeClr val="tx1"/>
              </a:solidFill>
            </a:endParaRPr>
          </a:p>
        </p:txBody>
      </p:sp>
      <p:pic>
        <p:nvPicPr>
          <p:cNvPr id="4" name="Picture 3" descr="Blood Red Sun Cover.jpg"/>
          <p:cNvPicPr>
            <a:picLocks noChangeAspect="1"/>
          </p:cNvPicPr>
          <p:nvPr/>
        </p:nvPicPr>
        <p:blipFill>
          <a:blip r:embed="rId3" cstate="print"/>
          <a:stretch>
            <a:fillRect/>
          </a:stretch>
        </p:blipFill>
        <p:spPr>
          <a:xfrm>
            <a:off x="762000" y="418838"/>
            <a:ext cx="1676400" cy="27053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p>
            <a:r>
              <a:rPr lang="en-US" b="1" dirty="0" smtClean="0"/>
              <a:t>Author Qualifications</a:t>
            </a:r>
            <a:r>
              <a:rPr lang="en-US" dirty="0"/>
              <a:t/>
            </a:r>
            <a:br>
              <a:rPr lang="en-US" dirty="0"/>
            </a:br>
            <a:endParaRPr lang="en-US" dirty="0"/>
          </a:p>
        </p:txBody>
      </p:sp>
      <p:sp>
        <p:nvSpPr>
          <p:cNvPr id="3" name="Subtitle 2"/>
          <p:cNvSpPr>
            <a:spLocks noGrp="1"/>
          </p:cNvSpPr>
          <p:nvPr>
            <p:ph type="subTitle" idx="1"/>
          </p:nvPr>
        </p:nvSpPr>
        <p:spPr>
          <a:xfrm>
            <a:off x="990600" y="2362200"/>
            <a:ext cx="7239000" cy="3276600"/>
          </a:xfrm>
        </p:spPr>
        <p:txBody>
          <a:bodyPr>
            <a:normAutofit fontScale="77500" lnSpcReduction="20000"/>
          </a:bodyPr>
          <a:lstStyle/>
          <a:p>
            <a:r>
              <a:rPr lang="en-US" b="1" dirty="0" smtClean="0">
                <a:solidFill>
                  <a:schemeClr val="tx1"/>
                </a:solidFill>
                <a:latin typeface="Times New Roman" pitchFamily="18" charset="0"/>
                <a:cs typeface="Times New Roman" pitchFamily="18" charset="0"/>
              </a:rPr>
              <a:t>Honors Awards</a:t>
            </a:r>
          </a:p>
          <a:p>
            <a:r>
              <a:rPr lang="en-US" dirty="0" smtClean="0">
                <a:solidFill>
                  <a:schemeClr val="tx1"/>
                </a:solidFill>
                <a:latin typeface="Times New Roman" pitchFamily="18" charset="0"/>
                <a:cs typeface="Times New Roman" pitchFamily="18" charset="0"/>
              </a:rPr>
              <a:t>Parents Choice Award, Bank Street College Child Study Children's Book Award, Judy Lopez Memorial Award for Children's Literature, Women's National Book Association, </a:t>
            </a:r>
            <a:r>
              <a:rPr lang="en-US" b="1" dirty="0" smtClean="0">
                <a:solidFill>
                  <a:schemeClr val="tx1"/>
                </a:solidFill>
                <a:latin typeface="Times New Roman" pitchFamily="18" charset="0"/>
                <a:cs typeface="Times New Roman" pitchFamily="18" charset="0"/>
              </a:rPr>
              <a:t>Best Books for Young Adults designation, </a:t>
            </a:r>
            <a:r>
              <a:rPr lang="en-US" dirty="0" smtClean="0">
                <a:solidFill>
                  <a:schemeClr val="tx1"/>
                </a:solidFill>
                <a:latin typeface="Times New Roman" pitchFamily="18" charset="0"/>
                <a:cs typeface="Times New Roman" pitchFamily="18" charset="0"/>
              </a:rPr>
              <a:t>American Library Association (ALA), and Best Books designation, </a:t>
            </a:r>
            <a:r>
              <a:rPr lang="en-US" i="1" dirty="0" smtClean="0">
                <a:solidFill>
                  <a:schemeClr val="tx1"/>
                </a:solidFill>
                <a:latin typeface="Times New Roman" pitchFamily="18" charset="0"/>
                <a:cs typeface="Times New Roman" pitchFamily="18" charset="0"/>
              </a:rPr>
              <a:t>School Library Journal</a:t>
            </a:r>
            <a:r>
              <a:rPr lang="en-US" dirty="0" smtClean="0">
                <a:solidFill>
                  <a:schemeClr val="tx1"/>
                </a:solidFill>
                <a:latin typeface="Times New Roman" pitchFamily="18" charset="0"/>
                <a:cs typeface="Times New Roman" pitchFamily="18" charset="0"/>
              </a:rPr>
              <a:t>, all 1992, Notable Trade Book in the Language Arts, </a:t>
            </a:r>
            <a:r>
              <a:rPr lang="en-US" b="1" dirty="0" smtClean="0">
                <a:solidFill>
                  <a:schemeClr val="tx1"/>
                </a:solidFill>
                <a:latin typeface="Times New Roman" pitchFamily="18" charset="0"/>
                <a:cs typeface="Times New Roman" pitchFamily="18" charset="0"/>
              </a:rPr>
              <a:t>National Council of Teachers of English (NCTE), </a:t>
            </a:r>
            <a:r>
              <a:rPr lang="en-US" dirty="0" smtClean="0">
                <a:solidFill>
                  <a:schemeClr val="tx1"/>
                </a:solidFill>
                <a:latin typeface="Times New Roman" pitchFamily="18" charset="0"/>
                <a:cs typeface="Times New Roman" pitchFamily="18" charset="0"/>
              </a:rPr>
              <a:t>and Oregon Book Award,.</a:t>
            </a:r>
          </a:p>
        </p:txBody>
      </p:sp>
      <p:pic>
        <p:nvPicPr>
          <p:cNvPr id="4" name="Picture 3" descr="26744_salisbury_graham.jpg"/>
          <p:cNvPicPr>
            <a:picLocks noChangeAspect="1"/>
          </p:cNvPicPr>
          <p:nvPr/>
        </p:nvPicPr>
        <p:blipFill>
          <a:blip r:embed="rId3" cstate="print"/>
          <a:stretch>
            <a:fillRect/>
          </a:stretch>
        </p:blipFill>
        <p:spPr>
          <a:xfrm>
            <a:off x="304800" y="304800"/>
            <a:ext cx="1571625" cy="2143125"/>
          </a:xfrm>
          <a:prstGeom prst="rect">
            <a:avLst/>
          </a:prstGeom>
        </p:spPr>
      </p:pic>
      <p:sp>
        <p:nvSpPr>
          <p:cNvPr id="5" name="TextBox 4"/>
          <p:cNvSpPr txBox="1"/>
          <p:nvPr/>
        </p:nvSpPr>
        <p:spPr>
          <a:xfrm>
            <a:off x="3505200" y="1600200"/>
            <a:ext cx="2819400" cy="369332"/>
          </a:xfrm>
          <a:prstGeom prst="rect">
            <a:avLst/>
          </a:prstGeom>
          <a:noFill/>
        </p:spPr>
        <p:txBody>
          <a:bodyPr wrap="square" rtlCol="0">
            <a:spAutoFit/>
          </a:bodyPr>
          <a:lstStyle/>
          <a:p>
            <a:r>
              <a:rPr lang="en-US" b="1" dirty="0" smtClean="0"/>
              <a:t>Graham Salisbury</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2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p>
            <a:r>
              <a:rPr lang="en-US" b="1" dirty="0" smtClean="0"/>
              <a:t>A Good Story</a:t>
            </a:r>
            <a:r>
              <a:rPr lang="en-US" dirty="0"/>
              <a:t/>
            </a:r>
            <a:br>
              <a:rPr lang="en-US" dirty="0"/>
            </a:br>
            <a:endParaRPr lang="en-US" dirty="0"/>
          </a:p>
        </p:txBody>
      </p:sp>
      <p:sp>
        <p:nvSpPr>
          <p:cNvPr id="3" name="Subtitle 2"/>
          <p:cNvSpPr>
            <a:spLocks noGrp="1"/>
          </p:cNvSpPr>
          <p:nvPr>
            <p:ph type="subTitle" idx="1"/>
          </p:nvPr>
        </p:nvSpPr>
        <p:spPr>
          <a:xfrm>
            <a:off x="990600" y="2362200"/>
            <a:ext cx="7239000" cy="3276600"/>
          </a:xfrm>
        </p:spPr>
        <p:txBody>
          <a:bodyPr>
            <a:normAutofit fontScale="62500" lnSpcReduction="20000"/>
          </a:bodyPr>
          <a:lstStyle/>
          <a:p>
            <a:r>
              <a:rPr lang="en-US" b="1" i="1" dirty="0" smtClean="0">
                <a:solidFill>
                  <a:schemeClr val="tx1"/>
                </a:solidFill>
              </a:rPr>
              <a:t>“They going shoot anybody try go there</a:t>
            </a:r>
            <a:r>
              <a:rPr lang="en-US" b="1" dirty="0" smtClean="0">
                <a:solidFill>
                  <a:schemeClr val="tx1"/>
                </a:solidFill>
              </a:rPr>
              <a:t> ….</a:t>
            </a:r>
            <a:endParaRPr lang="en-US" dirty="0" smtClean="0">
              <a:solidFill>
                <a:schemeClr val="tx1"/>
              </a:solidFill>
            </a:endParaRPr>
          </a:p>
          <a:p>
            <a:r>
              <a:rPr lang="en-US" b="1" dirty="0" smtClean="0">
                <a:solidFill>
                  <a:schemeClr val="tx1"/>
                </a:solidFill>
              </a:rPr>
              <a:t>            </a:t>
            </a:r>
            <a:r>
              <a:rPr lang="en-US" b="1" dirty="0" err="1" smtClean="0">
                <a:solidFill>
                  <a:schemeClr val="tx1"/>
                </a:solidFill>
              </a:rPr>
              <a:t>Grampa</a:t>
            </a:r>
            <a:r>
              <a:rPr lang="en-US" b="1" dirty="0" smtClean="0">
                <a:solidFill>
                  <a:schemeClr val="tx1"/>
                </a:solidFill>
              </a:rPr>
              <a:t> was right. I should just be dutiful. I should be respectful and obey everything he says. </a:t>
            </a:r>
            <a:r>
              <a:rPr lang="en-US" b="1" i="1" dirty="0" smtClean="0">
                <a:solidFill>
                  <a:schemeClr val="tx1"/>
                </a:solidFill>
              </a:rPr>
              <a:t>Papa should beat you</a:t>
            </a:r>
            <a:r>
              <a:rPr lang="en-US" b="1" dirty="0" smtClean="0">
                <a:solidFill>
                  <a:schemeClr val="tx1"/>
                </a:solidFill>
              </a:rPr>
              <a:t> ….</a:t>
            </a:r>
            <a:endParaRPr lang="en-US" dirty="0" smtClean="0">
              <a:solidFill>
                <a:schemeClr val="tx1"/>
              </a:solidFill>
            </a:endParaRPr>
          </a:p>
          <a:p>
            <a:r>
              <a:rPr lang="en-US" b="1" dirty="0" smtClean="0">
                <a:solidFill>
                  <a:schemeClr val="tx1"/>
                </a:solidFill>
              </a:rPr>
              <a:t>            But I was so close.</a:t>
            </a:r>
            <a:endParaRPr lang="en-US" dirty="0" smtClean="0">
              <a:solidFill>
                <a:schemeClr val="tx1"/>
              </a:solidFill>
            </a:endParaRPr>
          </a:p>
          <a:p>
            <a:r>
              <a:rPr lang="en-US" b="1" dirty="0" smtClean="0">
                <a:solidFill>
                  <a:schemeClr val="tx1"/>
                </a:solidFill>
              </a:rPr>
              <a:t>            I crawled to a thicket of </a:t>
            </a:r>
            <a:r>
              <a:rPr lang="en-US" b="1" dirty="0" err="1" smtClean="0">
                <a:solidFill>
                  <a:schemeClr val="tx1"/>
                </a:solidFill>
              </a:rPr>
              <a:t>kiawe</a:t>
            </a:r>
            <a:r>
              <a:rPr lang="en-US" b="1" dirty="0" smtClean="0">
                <a:solidFill>
                  <a:schemeClr val="tx1"/>
                </a:solidFill>
              </a:rPr>
              <a:t> trees and studied what I could see of the white building. The whole island wasn’t that big, maybe a half mile long and a quarter wide. I inched closer, hiding behind the trees.</a:t>
            </a:r>
            <a:endParaRPr lang="en-US" dirty="0" smtClean="0">
              <a:solidFill>
                <a:schemeClr val="tx1"/>
              </a:solidFill>
            </a:endParaRPr>
          </a:p>
          <a:p>
            <a:r>
              <a:rPr lang="en-US" b="1" dirty="0" smtClean="0">
                <a:solidFill>
                  <a:schemeClr val="tx1"/>
                </a:solidFill>
              </a:rPr>
              <a:t>            The weeds broke onto a sandy field riddled with puddles. And beyond that, the prisoner camp.”</a:t>
            </a:r>
            <a:endParaRPr lang="en-US" dirty="0" smtClean="0">
              <a:solidFill>
                <a:schemeClr val="tx1"/>
              </a:solidFill>
              <a:latin typeface="Times New Roman" pitchFamily="18" charset="0"/>
              <a:cs typeface="Times New Roman" pitchFamily="18" charset="0"/>
            </a:endParaRPr>
          </a:p>
        </p:txBody>
      </p:sp>
      <p:sp>
        <p:nvSpPr>
          <p:cNvPr id="4" name="TextBox 3"/>
          <p:cNvSpPr txBox="1"/>
          <p:nvPr/>
        </p:nvSpPr>
        <p:spPr>
          <a:xfrm>
            <a:off x="2057400" y="5715000"/>
            <a:ext cx="1295400" cy="381000"/>
          </a:xfrm>
          <a:prstGeom prst="rect">
            <a:avLst/>
          </a:prstGeom>
          <a:noFill/>
        </p:spPr>
        <p:txBody>
          <a:bodyPr wrap="square" rtlCol="0">
            <a:spAutoFit/>
          </a:bodyPr>
          <a:lstStyle/>
          <a:p>
            <a:pPr>
              <a:buFont typeface="Arial" pitchFamily="34" charset="0"/>
              <a:buChar char="•"/>
            </a:pPr>
            <a:r>
              <a:rPr lang="en-US" dirty="0" smtClean="0"/>
              <a:t>Detailed</a:t>
            </a:r>
          </a:p>
        </p:txBody>
      </p:sp>
      <p:sp>
        <p:nvSpPr>
          <p:cNvPr id="5" name="TextBox 4"/>
          <p:cNvSpPr txBox="1"/>
          <p:nvPr/>
        </p:nvSpPr>
        <p:spPr>
          <a:xfrm>
            <a:off x="3962400" y="6096000"/>
            <a:ext cx="1295400" cy="646331"/>
          </a:xfrm>
          <a:prstGeom prst="rect">
            <a:avLst/>
          </a:prstGeom>
          <a:noFill/>
        </p:spPr>
        <p:txBody>
          <a:bodyPr wrap="square" rtlCol="0">
            <a:spAutoFit/>
          </a:bodyPr>
          <a:lstStyle/>
          <a:p>
            <a:pPr>
              <a:buFont typeface="Arial" pitchFamily="34" charset="0"/>
              <a:buChar char="•"/>
            </a:pPr>
            <a:r>
              <a:rPr lang="en-US" dirty="0" smtClean="0"/>
              <a:t>Historically Relevant  </a:t>
            </a:r>
          </a:p>
        </p:txBody>
      </p:sp>
      <p:sp>
        <p:nvSpPr>
          <p:cNvPr id="6" name="TextBox 5"/>
          <p:cNvSpPr txBox="1"/>
          <p:nvPr/>
        </p:nvSpPr>
        <p:spPr>
          <a:xfrm>
            <a:off x="6019800" y="5715000"/>
            <a:ext cx="1295400" cy="381000"/>
          </a:xfrm>
          <a:prstGeom prst="rect">
            <a:avLst/>
          </a:prstGeom>
          <a:noFill/>
        </p:spPr>
        <p:txBody>
          <a:bodyPr wrap="square" rtlCol="0">
            <a:spAutoFit/>
          </a:bodyPr>
          <a:lstStyle/>
          <a:p>
            <a:pPr>
              <a:buFont typeface="Arial" pitchFamily="34" charset="0"/>
              <a:buChar char="•"/>
            </a:pPr>
            <a:r>
              <a:rPr lang="en-US" dirty="0" smtClean="0"/>
              <a:t>Emotional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20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Effect transition="in" filter="fade">
                                      <p:cBhvr>
                                        <p:cTn id="35" dur="2000"/>
                                        <p:tgtEl>
                                          <p:spTgt spid="4">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2000"/>
                                        <p:tgtEl>
                                          <p:spTgt spid="5">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Effect transition="in" filter="fade">
                                      <p:cBhvr>
                                        <p:cTn id="41"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allAtOnce"/>
      <p:bldP spid="5" grpId="0" build="allAtOnce"/>
      <p:bldP spid="6"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normAutofit fontScale="90000"/>
          </a:bodyPr>
          <a:lstStyle/>
          <a:p>
            <a:r>
              <a:rPr lang="en-US" b="1" dirty="0" smtClean="0"/>
              <a:t>Is the story accurate and authentic in its historical detail? Interpretation sound?</a:t>
            </a:r>
            <a:r>
              <a:rPr lang="en-US" dirty="0"/>
              <a:t/>
            </a:r>
            <a:br>
              <a:rPr lang="en-US" dirty="0"/>
            </a:br>
            <a:endParaRPr lang="en-US" dirty="0"/>
          </a:p>
        </p:txBody>
      </p:sp>
      <p:sp>
        <p:nvSpPr>
          <p:cNvPr id="3" name="Subtitle 2"/>
          <p:cNvSpPr>
            <a:spLocks noGrp="1"/>
          </p:cNvSpPr>
          <p:nvPr>
            <p:ph type="subTitle" idx="1"/>
          </p:nvPr>
        </p:nvSpPr>
        <p:spPr>
          <a:xfrm>
            <a:off x="990600" y="2362200"/>
            <a:ext cx="7239000" cy="3276600"/>
          </a:xfrm>
        </p:spPr>
        <p:txBody>
          <a:bodyPr>
            <a:normAutofit/>
          </a:bodyPr>
          <a:lstStyle/>
          <a:p>
            <a:r>
              <a:rPr lang="en-US" b="1" dirty="0" smtClean="0">
                <a:solidFill>
                  <a:schemeClr val="tx1"/>
                </a:solidFill>
              </a:rPr>
              <a:t>Quite!  The book paints a powerful picture of what the affects of the internment camps were as well as the racial and national bigotry towards the Japanese, regardless of national affiliation, during that time.</a:t>
            </a:r>
            <a:endParaRPr lang="en-US"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normAutofit/>
          </a:bodyPr>
          <a:lstStyle/>
          <a:p>
            <a:r>
              <a:rPr lang="en-US" b="1" dirty="0" smtClean="0"/>
              <a:t>Is the language authentic?</a:t>
            </a:r>
            <a:r>
              <a:rPr lang="en-US" dirty="0"/>
              <a:t/>
            </a:r>
            <a:br>
              <a:rPr lang="en-US" dirty="0"/>
            </a:br>
            <a:endParaRPr lang="en-US" dirty="0"/>
          </a:p>
        </p:txBody>
      </p:sp>
      <p:sp>
        <p:nvSpPr>
          <p:cNvPr id="3" name="Subtitle 2"/>
          <p:cNvSpPr>
            <a:spLocks noGrp="1"/>
          </p:cNvSpPr>
          <p:nvPr>
            <p:ph type="subTitle" idx="1"/>
          </p:nvPr>
        </p:nvSpPr>
        <p:spPr>
          <a:xfrm>
            <a:off x="990600" y="2362200"/>
            <a:ext cx="7239000" cy="3276600"/>
          </a:xfrm>
        </p:spPr>
        <p:txBody>
          <a:bodyPr>
            <a:normAutofit lnSpcReduction="10000"/>
          </a:bodyPr>
          <a:lstStyle/>
          <a:p>
            <a:r>
              <a:rPr lang="en-US" b="1" dirty="0" smtClean="0">
                <a:solidFill>
                  <a:schemeClr val="tx1"/>
                </a:solidFill>
              </a:rPr>
              <a:t>Yes, </a:t>
            </a:r>
            <a:r>
              <a:rPr lang="en-US" b="1" dirty="0" smtClean="0">
                <a:solidFill>
                  <a:schemeClr val="tx1"/>
                </a:solidFill>
              </a:rPr>
              <a:t>Salisbury</a:t>
            </a:r>
            <a:r>
              <a:rPr lang="en-US" b="1" dirty="0" smtClean="0">
                <a:solidFill>
                  <a:schemeClr val="tx1"/>
                </a:solidFill>
              </a:rPr>
              <a:t> made it a point to incorporate the native Hawaiian slang associated with those raised on the Islands. The characters spoke in a manner that matched the time but in a manner that was understandable by any audience.</a:t>
            </a:r>
            <a:endParaRPr lang="en-US"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normAutofit/>
          </a:bodyPr>
          <a:lstStyle/>
          <a:p>
            <a:r>
              <a:rPr lang="en-US" b="1" dirty="0" smtClean="0"/>
              <a:t>Voices missing?</a:t>
            </a:r>
            <a:endParaRPr lang="en-US" dirty="0"/>
          </a:p>
        </p:txBody>
      </p:sp>
      <p:sp>
        <p:nvSpPr>
          <p:cNvPr id="3" name="Subtitle 2"/>
          <p:cNvSpPr>
            <a:spLocks noGrp="1"/>
          </p:cNvSpPr>
          <p:nvPr>
            <p:ph type="subTitle" idx="1"/>
          </p:nvPr>
        </p:nvSpPr>
        <p:spPr>
          <a:xfrm>
            <a:off x="990600" y="2362200"/>
            <a:ext cx="7239000" cy="3276600"/>
          </a:xfrm>
        </p:spPr>
        <p:txBody>
          <a:bodyPr>
            <a:normAutofit/>
          </a:bodyPr>
          <a:lstStyle/>
          <a:p>
            <a:r>
              <a:rPr lang="en-US" b="1" dirty="0" smtClean="0">
                <a:solidFill>
                  <a:schemeClr val="tx1"/>
                </a:solidFill>
              </a:rPr>
              <a:t>Mainland Japan and Japanese Imperials. It would have been interesting to get a feel for how things were for them or for Americans overseas.</a:t>
            </a:r>
            <a:endParaRPr lang="en-US"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normAutofit fontScale="90000"/>
          </a:bodyPr>
          <a:lstStyle/>
          <a:p>
            <a:r>
              <a:rPr lang="en-US" b="1" dirty="0" smtClean="0"/>
              <a:t>Does the book provide insight and understanding into current issues as well as those in the past??</a:t>
            </a:r>
            <a:endParaRPr lang="en-US" dirty="0"/>
          </a:p>
        </p:txBody>
      </p:sp>
      <p:sp>
        <p:nvSpPr>
          <p:cNvPr id="3" name="Subtitle 2"/>
          <p:cNvSpPr>
            <a:spLocks noGrp="1"/>
          </p:cNvSpPr>
          <p:nvPr>
            <p:ph type="subTitle" idx="1"/>
          </p:nvPr>
        </p:nvSpPr>
        <p:spPr>
          <a:xfrm>
            <a:off x="990600" y="2362200"/>
            <a:ext cx="7239000" cy="3276600"/>
          </a:xfrm>
        </p:spPr>
        <p:txBody>
          <a:bodyPr>
            <a:normAutofit fontScale="77500" lnSpcReduction="20000"/>
          </a:bodyPr>
          <a:lstStyle/>
          <a:p>
            <a:endParaRPr lang="en-US" b="1" dirty="0" smtClean="0">
              <a:solidFill>
                <a:schemeClr val="tx1"/>
              </a:solidFill>
            </a:endParaRPr>
          </a:p>
          <a:p>
            <a:r>
              <a:rPr lang="en-US" b="1" dirty="0" smtClean="0">
                <a:solidFill>
                  <a:schemeClr val="tx1"/>
                </a:solidFill>
                <a:latin typeface="Times New Roman" pitchFamily="18" charset="0"/>
                <a:cs typeface="Times New Roman" pitchFamily="18" charset="0"/>
              </a:rPr>
              <a:t>The book touches on a very touchy issue that we are currently dealing with in the modern West, namely America. The issue being judging an entire race, region, nationality by the actions of one group. In the book the issue was all Asians, namely Japanese, by the actions of the Japanese military. Currently, there is an issue of judging/associating all Muslims with extremist groups who happen to be Muslim. </a:t>
            </a:r>
            <a:endParaRPr lang="en-US"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normAutofit fontScale="90000"/>
          </a:bodyPr>
          <a:lstStyle/>
          <a:p>
            <a:r>
              <a:rPr lang="en-US" b="1" dirty="0" smtClean="0"/>
              <a:t>Does the book provide insight and understanding into current issues as well as those in the past??</a:t>
            </a:r>
            <a:endParaRPr lang="en-US" dirty="0"/>
          </a:p>
        </p:txBody>
      </p:sp>
      <p:sp>
        <p:nvSpPr>
          <p:cNvPr id="3" name="Subtitle 2"/>
          <p:cNvSpPr>
            <a:spLocks noGrp="1"/>
          </p:cNvSpPr>
          <p:nvPr>
            <p:ph type="subTitle" idx="1"/>
          </p:nvPr>
        </p:nvSpPr>
        <p:spPr>
          <a:xfrm>
            <a:off x="990600" y="2362200"/>
            <a:ext cx="7239000" cy="3276600"/>
          </a:xfrm>
        </p:spPr>
        <p:txBody>
          <a:bodyPr>
            <a:normAutofit fontScale="77500" lnSpcReduction="20000"/>
          </a:bodyPr>
          <a:lstStyle/>
          <a:p>
            <a:endParaRPr lang="en-US" b="1" dirty="0" smtClean="0">
              <a:solidFill>
                <a:schemeClr val="tx1"/>
              </a:solidFill>
            </a:endParaRPr>
          </a:p>
          <a:p>
            <a:r>
              <a:rPr lang="en-US" b="1" dirty="0" smtClean="0">
                <a:solidFill>
                  <a:schemeClr val="tx1"/>
                </a:solidFill>
                <a:latin typeface="Times New Roman" pitchFamily="18" charset="0"/>
                <a:cs typeface="Times New Roman" pitchFamily="18" charset="0"/>
              </a:rPr>
              <a:t>The book touches on a very touchy issue that we are currently dealing with in the modern West, namely America. The issue being judging an entire race, region, nationality by the actions of one group. In the book the issue was all Asians, namely Japanese, by the actions of the Japanese military. Currently, there is an issue of judging/associating all Muslims with extremist groups who happen to be Muslim. </a:t>
            </a:r>
            <a:endParaRPr lang="en-US"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TotalTime>
  <Words>722</Words>
  <Application>Microsoft Office PowerPoint</Application>
  <PresentationFormat>On-screen Show (4:3)</PresentationFormat>
  <Paragraphs>75</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Project 3:   Author’s Chair </vt:lpstr>
      <vt:lpstr>Overview </vt:lpstr>
      <vt:lpstr>Author Qualifications </vt:lpstr>
      <vt:lpstr>A Good Story </vt:lpstr>
      <vt:lpstr>Is the story accurate and authentic in its historical detail? Interpretation sound? </vt:lpstr>
      <vt:lpstr>Is the language authentic? </vt:lpstr>
      <vt:lpstr>Voices missing?</vt:lpstr>
      <vt:lpstr>Does the book provide insight and understanding into current issues as well as those in the past??</vt:lpstr>
      <vt:lpstr>Does the book provide insight and understanding into current issues as well as those in the past??</vt:lpstr>
      <vt:lpstr>Instructional Strategy 1 </vt:lpstr>
      <vt:lpstr>Instructional Strategy 2 </vt:lpstr>
      <vt:lpstr>Instructional Strategy 3 </vt:lpstr>
      <vt:lpstr>Bibliography :</vt:lpstr>
      <vt:lpstr>Additional Reference Material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Tripp</dc:creator>
  <cp:lastModifiedBy>Tripp</cp:lastModifiedBy>
  <cp:revision>37</cp:revision>
  <dcterms:created xsi:type="dcterms:W3CDTF">2011-11-26T07:45:21Z</dcterms:created>
  <dcterms:modified xsi:type="dcterms:W3CDTF">2011-11-29T12:43:00Z</dcterms:modified>
</cp:coreProperties>
</file>